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61" r:id="rId5"/>
    <p:sldId id="263" r:id="rId6"/>
    <p:sldId id="262" r:id="rId7"/>
    <p:sldId id="266" r:id="rId8"/>
    <p:sldId id="265" r:id="rId9"/>
    <p:sldId id="272" r:id="rId10"/>
    <p:sldId id="258" r:id="rId11"/>
    <p:sldId id="259" r:id="rId12"/>
    <p:sldId id="260" r:id="rId13"/>
    <p:sldId id="267" r:id="rId14"/>
    <p:sldId id="273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F49F-41EE-45EA-AF07-EBBBE0759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161366"/>
            <a:ext cx="8637073" cy="2764714"/>
          </a:xfrm>
        </p:spPr>
        <p:txBody>
          <a:bodyPr/>
          <a:lstStyle/>
          <a:p>
            <a:r>
              <a:rPr lang="en-US" dirty="0"/>
              <a:t>Lake County safety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61F0C-B770-4E0A-B937-0C0AA62DF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1922923"/>
          </a:xfrm>
        </p:spPr>
        <p:txBody>
          <a:bodyPr>
            <a:normAutofit/>
          </a:bodyPr>
          <a:lstStyle/>
          <a:p>
            <a:r>
              <a:rPr lang="en-US" dirty="0"/>
              <a:t>Todd Ungar</a:t>
            </a:r>
          </a:p>
          <a:p>
            <a:r>
              <a:rPr lang="en-US" dirty="0"/>
              <a:t>Fire Chief</a:t>
            </a:r>
          </a:p>
          <a:p>
            <a:r>
              <a:rPr lang="en-US" dirty="0"/>
              <a:t>Willoughby fire department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9F20C3-EE6F-43B5-9CCD-9F737B2B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21429"/>
            <a:ext cx="2032000" cy="17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0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2864-D858-481F-81B4-75715257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we look for during medical emergencies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05756-FE55-4377-9EC8-49EEA68CD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u="sng" dirty="0"/>
              <a:t>Employees</a:t>
            </a:r>
            <a:r>
              <a:rPr lang="en-US" sz="2400" dirty="0"/>
              <a:t> </a:t>
            </a:r>
          </a:p>
          <a:p>
            <a:r>
              <a:rPr lang="en-US" sz="2400" dirty="0"/>
              <a:t>Medical information</a:t>
            </a:r>
          </a:p>
          <a:p>
            <a:r>
              <a:rPr lang="en-US" sz="2400" dirty="0"/>
              <a:t>What would you want a paramedic, nurse, or doctor to know if you are unconscious?</a:t>
            </a:r>
          </a:p>
          <a:p>
            <a:r>
              <a:rPr lang="en-US" sz="2400" dirty="0"/>
              <a:t>Who would you want contacted in the event of an emergency?</a:t>
            </a:r>
          </a:p>
          <a:p>
            <a:r>
              <a:rPr lang="en-US" sz="2400" dirty="0"/>
              <a:t>Has any of this information been updated recently?</a:t>
            </a:r>
          </a:p>
        </p:txBody>
      </p:sp>
    </p:spTree>
    <p:extLst>
      <p:ext uri="{BB962C8B-B14F-4D97-AF65-F5344CB8AC3E}">
        <p14:creationId xmlns:p14="http://schemas.microsoft.com/office/powerpoint/2010/main" val="32897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F3565-BBEC-44FC-B096-95B6F317C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Medical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3077B-F213-4F5D-8D8F-52C57E5B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Must ensure that PHI is respected – check with HR or legal department.</a:t>
            </a:r>
          </a:p>
          <a:p>
            <a:r>
              <a:rPr lang="en-US" sz="2800" dirty="0"/>
              <a:t>The more information, the better care we can provide.</a:t>
            </a:r>
          </a:p>
          <a:p>
            <a:r>
              <a:rPr lang="en-US" sz="2800" dirty="0"/>
              <a:t>Must be updated to remain accurate.</a:t>
            </a:r>
          </a:p>
          <a:p>
            <a:r>
              <a:rPr lang="en-US" sz="2800" dirty="0"/>
              <a:t>We transport to a variety of hospitals, but we can’t always go to the location requested by the patient. 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39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899176-E2EF-4F0E-956F-EC55D7BA4FC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0" y="941388"/>
            <a:ext cx="5573713" cy="40338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BC1345-6A55-465D-8FFB-F5B128962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427" y="172122"/>
            <a:ext cx="6436659" cy="557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24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D6F9-F292-42F1-9478-25072F34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59059"/>
            <a:ext cx="9603275" cy="1755801"/>
          </a:xfrm>
        </p:spPr>
        <p:txBody>
          <a:bodyPr>
            <a:normAutofit fontScale="90000"/>
          </a:bodyPr>
          <a:lstStyle/>
          <a:p>
            <a:r>
              <a:rPr lang="en-US" sz="5300" u="sng" dirty="0"/>
              <a:t>Emergency preparedness</a:t>
            </a:r>
            <a:br>
              <a:rPr lang="en-US" sz="4400" dirty="0"/>
            </a:br>
            <a:br>
              <a:rPr lang="en-US" sz="4400" dirty="0"/>
            </a:br>
            <a:r>
              <a:rPr lang="en-US" sz="4000" dirty="0"/>
              <a:t>We can help you with these!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E414D-474A-425B-BC15-E8840507B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00922"/>
            <a:ext cx="9603275" cy="4052559"/>
          </a:xfrm>
        </p:spPr>
        <p:txBody>
          <a:bodyPr>
            <a:normAutofit/>
          </a:bodyPr>
          <a:lstStyle/>
          <a:p>
            <a:r>
              <a:rPr lang="en-US" sz="3600" dirty="0"/>
              <a:t>Fire and severe weather drills</a:t>
            </a:r>
          </a:p>
          <a:p>
            <a:r>
              <a:rPr lang="en-US" sz="3600" dirty="0"/>
              <a:t>Working under no or limited power conditions</a:t>
            </a:r>
          </a:p>
          <a:p>
            <a:r>
              <a:rPr lang="en-US" sz="3600" dirty="0"/>
              <a:t>CPR</a:t>
            </a:r>
          </a:p>
          <a:p>
            <a:r>
              <a:rPr lang="en-US" sz="3600" dirty="0"/>
              <a:t>Fire extinguisher training </a:t>
            </a:r>
          </a:p>
          <a:p>
            <a:r>
              <a:rPr lang="en-US" sz="3600" dirty="0"/>
              <a:t>Workplace violence</a:t>
            </a:r>
          </a:p>
        </p:txBody>
      </p:sp>
    </p:spTree>
    <p:extLst>
      <p:ext uri="{BB962C8B-B14F-4D97-AF65-F5344CB8AC3E}">
        <p14:creationId xmlns:p14="http://schemas.microsoft.com/office/powerpoint/2010/main" val="366668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homeland security pathway to violence">
            <a:extLst>
              <a:ext uri="{FF2B5EF4-FFF2-40B4-BE49-F238E27FC236}">
                <a16:creationId xmlns:a16="http://schemas.microsoft.com/office/drawing/2014/main" id="{9CE7C9E7-ADED-498E-93E2-3A1C61891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9538"/>
            <a:ext cx="6191250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22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top the bleed">
            <a:extLst>
              <a:ext uri="{FF2B5EF4-FFF2-40B4-BE49-F238E27FC236}">
                <a16:creationId xmlns:a16="http://schemas.microsoft.com/office/drawing/2014/main" id="{4E5F26AD-FF44-4BD9-8053-9DCF2C5A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272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266C-0915-4FC3-8027-101F5631F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Questions?</a:t>
            </a:r>
          </a:p>
        </p:txBody>
      </p:sp>
      <p:pic>
        <p:nvPicPr>
          <p:cNvPr id="5122" name="Picture 2" descr="Image result for question mark">
            <a:extLst>
              <a:ext uri="{FF2B5EF4-FFF2-40B4-BE49-F238E27FC236}">
                <a16:creationId xmlns:a16="http://schemas.microsoft.com/office/drawing/2014/main" id="{EA13F9B5-EF94-4804-916D-668701FE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65" y="2017059"/>
            <a:ext cx="2622176" cy="36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2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C88D-4819-43EA-9CD8-2B85B6D0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02091"/>
            <a:ext cx="9603275" cy="1049235"/>
          </a:xfrm>
        </p:spPr>
        <p:txBody>
          <a:bodyPr>
            <a:normAutofit/>
          </a:bodyPr>
          <a:lstStyle/>
          <a:p>
            <a:r>
              <a:rPr lang="en-US" sz="4400" dirty="0"/>
              <a:t>first responder 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E601-2FC8-422A-AB5B-3F77AC7A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1" y="1882588"/>
            <a:ext cx="11370833" cy="4130937"/>
          </a:xfrm>
        </p:spPr>
        <p:txBody>
          <a:bodyPr>
            <a:normAutofit/>
          </a:bodyPr>
          <a:lstStyle/>
          <a:p>
            <a:r>
              <a:rPr lang="en-US" sz="2400" u="sng" dirty="0"/>
              <a:t>All</a:t>
            </a:r>
            <a:r>
              <a:rPr lang="en-US" sz="2400" dirty="0"/>
              <a:t> have a minimum of Firefighter and EMT certifications – most are paramedic-level.</a:t>
            </a:r>
          </a:p>
          <a:p>
            <a:r>
              <a:rPr lang="en-US" sz="2400" dirty="0"/>
              <a:t>Some have these additional qualifications:</a:t>
            </a:r>
          </a:p>
          <a:p>
            <a:pPr lvl="1"/>
            <a:r>
              <a:rPr lang="en-US" sz="2400" dirty="0"/>
              <a:t>Hazardous Materials Technician</a:t>
            </a:r>
          </a:p>
          <a:p>
            <a:pPr lvl="1"/>
            <a:r>
              <a:rPr lang="en-US" sz="2400" dirty="0"/>
              <a:t>Technical Rescue:  high angle, confined space, heavy equipment extrication</a:t>
            </a:r>
          </a:p>
          <a:p>
            <a:pPr lvl="1"/>
            <a:r>
              <a:rPr lang="en-US" sz="2400" dirty="0"/>
              <a:t>Fire Inspector</a:t>
            </a:r>
          </a:p>
          <a:p>
            <a:pPr lvl="1"/>
            <a:r>
              <a:rPr lang="en-US" sz="2400" dirty="0"/>
              <a:t>Fire Investigator</a:t>
            </a:r>
          </a:p>
          <a:p>
            <a:pPr lvl="1"/>
            <a:r>
              <a:rPr lang="en-US" sz="2400" dirty="0"/>
              <a:t>Fire and EMS Instructor</a:t>
            </a:r>
          </a:p>
          <a:p>
            <a:pPr lvl="1"/>
            <a:r>
              <a:rPr lang="en-US" sz="2400" dirty="0"/>
              <a:t>UAS / Drone FAA-licensed pilot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5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648F-F027-4FA8-B2CD-A5D61382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Topics of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230C8-579C-4801-9EDD-08F907BDE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Facilities, Assets, and Equipment</a:t>
            </a:r>
          </a:p>
          <a:p>
            <a:r>
              <a:rPr lang="en-US" sz="4000" dirty="0"/>
              <a:t>Taking Care of Your People</a:t>
            </a:r>
          </a:p>
          <a:p>
            <a:r>
              <a:rPr lang="en-US" sz="4000" dirty="0"/>
              <a:t>Emergency Preparedness</a:t>
            </a:r>
          </a:p>
        </p:txBody>
      </p:sp>
    </p:spTree>
    <p:extLst>
      <p:ext uri="{BB962C8B-B14F-4D97-AF65-F5344CB8AC3E}">
        <p14:creationId xmlns:p14="http://schemas.microsoft.com/office/powerpoint/2010/main" val="19828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698D-CDDA-426C-B5A1-15F3FE3F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93639"/>
            <a:ext cx="9603275" cy="166011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Facilities, Assets, and equipment -</a:t>
            </a:r>
            <a:br>
              <a:rPr lang="en-US" sz="4400" dirty="0"/>
            </a:br>
            <a:br>
              <a:rPr lang="en-US" sz="4400" dirty="0"/>
            </a:br>
            <a:r>
              <a:rPr lang="en-US" sz="3100" dirty="0"/>
              <a:t>Things we’d like to know: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1BA-D122-4BBB-8521-EB02B8001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199727"/>
          </a:xfrm>
        </p:spPr>
        <p:txBody>
          <a:bodyPr>
            <a:normAutofit/>
          </a:bodyPr>
          <a:lstStyle/>
          <a:p>
            <a:r>
              <a:rPr lang="en-US" sz="3200" dirty="0"/>
              <a:t>Gaining access to your facility when you’re not there.</a:t>
            </a:r>
          </a:p>
          <a:p>
            <a:r>
              <a:rPr lang="en-US" sz="3200" dirty="0"/>
              <a:t>Who are your experts that know your business and it’s processes?</a:t>
            </a:r>
          </a:p>
          <a:p>
            <a:r>
              <a:rPr lang="en-US" sz="3200" dirty="0"/>
              <a:t>How can we get a hold of you or a representative?</a:t>
            </a:r>
          </a:p>
          <a:p>
            <a:r>
              <a:rPr lang="en-US" sz="3200" dirty="0"/>
              <a:t>What are the items of value that require attention in a fire or disaster?</a:t>
            </a:r>
          </a:p>
        </p:txBody>
      </p:sp>
    </p:spTree>
    <p:extLst>
      <p:ext uri="{BB962C8B-B14F-4D97-AF65-F5344CB8AC3E}">
        <p14:creationId xmlns:p14="http://schemas.microsoft.com/office/powerpoint/2010/main" val="1064222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knox box">
            <a:extLst>
              <a:ext uri="{FF2B5EF4-FFF2-40B4-BE49-F238E27FC236}">
                <a16:creationId xmlns:a16="http://schemas.microsoft.com/office/drawing/2014/main" id="{F7AA8203-A982-46B1-9FF1-5DB05C7D0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785813"/>
            <a:ext cx="939165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F750-6750-4033-BF5C-61B4CB29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Gaining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1751-DD66-4397-AFD7-0D079F4D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US" sz="3200" b="1" dirty="0"/>
              <a:t>Knox Box</a:t>
            </a:r>
          </a:p>
          <a:p>
            <a:r>
              <a:rPr lang="en-US" sz="3200" dirty="0"/>
              <a:t>Your city fire department is the only agency with keys to access this box.</a:t>
            </a:r>
          </a:p>
          <a:p>
            <a:r>
              <a:rPr lang="en-US" sz="3200" dirty="0"/>
              <a:t>Keys, swipe cards, and contact information can be stored here.</a:t>
            </a:r>
          </a:p>
          <a:p>
            <a:r>
              <a:rPr lang="en-US" sz="3200" dirty="0"/>
              <a:t>Must be updated as keys and information change.</a:t>
            </a:r>
          </a:p>
        </p:txBody>
      </p:sp>
    </p:spTree>
    <p:extLst>
      <p:ext uri="{BB962C8B-B14F-4D97-AF65-F5344CB8AC3E}">
        <p14:creationId xmlns:p14="http://schemas.microsoft.com/office/powerpoint/2010/main" val="3577045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94DC-DCF2-48B0-B3E3-60897775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business sheet facts and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81349-088F-42C7-B6F3-D261D24BA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Must be updated to remain accurate.</a:t>
            </a:r>
          </a:p>
          <a:p>
            <a:r>
              <a:rPr lang="en-US" sz="2800" dirty="0"/>
              <a:t>Be mindful that this is most often used when you or your staff is not there – night times, weekends, holidays, etc.</a:t>
            </a:r>
          </a:p>
          <a:p>
            <a:r>
              <a:rPr lang="en-US" sz="2800" dirty="0"/>
              <a:t>Some businesses use a remote answering service to handle calls – for emergency purposes, we would prefer a direct-dial number to expedite the situation.  Would you agree?</a:t>
            </a:r>
          </a:p>
        </p:txBody>
      </p:sp>
    </p:spTree>
    <p:extLst>
      <p:ext uri="{BB962C8B-B14F-4D97-AF65-F5344CB8AC3E}">
        <p14:creationId xmlns:p14="http://schemas.microsoft.com/office/powerpoint/2010/main" val="114653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F065E9E-4E00-4F94-A6A2-57C6C25E7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72135"/>
              </p:ext>
            </p:extLst>
          </p:nvPr>
        </p:nvGraphicFramePr>
        <p:xfrm>
          <a:off x="564775" y="0"/>
          <a:ext cx="11013143" cy="676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ocument" r:id="rId3" imgW="9285355" imgH="6776396" progId="Word.Document.8">
                  <p:embed/>
                </p:oleObj>
              </mc:Choice>
              <mc:Fallback>
                <p:oleObj name="Document" r:id="rId3" imgW="9285355" imgH="6776396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4775" y="0"/>
                        <a:ext cx="11013143" cy="6763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30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0F512D5-25B3-4F98-A031-66396F808E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670331"/>
              </p:ext>
            </p:extLst>
          </p:nvPr>
        </p:nvGraphicFramePr>
        <p:xfrm>
          <a:off x="1109644" y="0"/>
          <a:ext cx="4875213" cy="5925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3" imgW="7273154" imgH="8082891" progId="Word.Document.8">
                  <p:embed/>
                </p:oleObj>
              </mc:Choice>
              <mc:Fallback>
                <p:oleObj name="Document" r:id="rId3" imgW="7273154" imgH="808289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9644" y="0"/>
                        <a:ext cx="4875213" cy="5925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2CEFEDE-22EE-4DEB-A9BB-8ABF597648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505139"/>
              </p:ext>
            </p:extLst>
          </p:nvPr>
        </p:nvGraphicFramePr>
        <p:xfrm>
          <a:off x="6553014" y="188259"/>
          <a:ext cx="5194300" cy="5865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5" imgW="7559592" imgH="7884940" progId="Word.Document.8">
                  <p:embed/>
                </p:oleObj>
              </mc:Choice>
              <mc:Fallback>
                <p:oleObj name="Document" r:id="rId5" imgW="7559592" imgH="7884940" progId="Word.Document.8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DD0CCF2-D8F8-4A5C-9450-841A52F5F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3014" y="188259"/>
                        <a:ext cx="5194300" cy="5865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372664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372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Gallery</vt:lpstr>
      <vt:lpstr>Document</vt:lpstr>
      <vt:lpstr>Lake County safety council</vt:lpstr>
      <vt:lpstr>first responder credentials</vt:lpstr>
      <vt:lpstr>Topics of discussion</vt:lpstr>
      <vt:lpstr>Facilities, Assets, and equipment -  Things we’d like to know:</vt:lpstr>
      <vt:lpstr>PowerPoint Presentation</vt:lpstr>
      <vt:lpstr>Gaining access</vt:lpstr>
      <vt:lpstr>business sheet facts and tips</vt:lpstr>
      <vt:lpstr>PowerPoint Presentation</vt:lpstr>
      <vt:lpstr>PowerPoint Presentation</vt:lpstr>
      <vt:lpstr>Things that we look for during medical emergencies</vt:lpstr>
      <vt:lpstr>Medical information</vt:lpstr>
      <vt:lpstr>PowerPoint Presentation</vt:lpstr>
      <vt:lpstr>Emergency preparedness  We can help you with these!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County safety council</dc:title>
  <dc:creator>Ungar, Todd</dc:creator>
  <cp:lastModifiedBy>Ungar, Todd</cp:lastModifiedBy>
  <cp:revision>30</cp:revision>
  <dcterms:created xsi:type="dcterms:W3CDTF">2018-07-16T15:14:09Z</dcterms:created>
  <dcterms:modified xsi:type="dcterms:W3CDTF">2018-07-23T11:23:32Z</dcterms:modified>
</cp:coreProperties>
</file>